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sldIdLst>
    <p:sldId id="256" r:id="rId2"/>
    <p:sldId id="257" r:id="rId3"/>
    <p:sldId id="258" r:id="rId4"/>
    <p:sldId id="260" r:id="rId5"/>
    <p:sldId id="288" r:id="rId6"/>
    <p:sldId id="281" r:id="rId7"/>
    <p:sldId id="273" r:id="rId8"/>
    <p:sldId id="280" r:id="rId9"/>
    <p:sldId id="264" r:id="rId10"/>
    <p:sldId id="259" r:id="rId11"/>
    <p:sldId id="283" r:id="rId12"/>
    <p:sldId id="287" r:id="rId13"/>
    <p:sldId id="285" r:id="rId14"/>
    <p:sldId id="286" r:id="rId15"/>
    <p:sldId id="261" r:id="rId16"/>
    <p:sldId id="26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46"/>
  </p:normalViewPr>
  <p:slideViewPr>
    <p:cSldViewPr snapToGrid="0" snapToObjects="1" showGuides="1">
      <p:cViewPr varScale="1">
        <p:scale>
          <a:sx n="90" d="100"/>
          <a:sy n="90" d="100"/>
        </p:scale>
        <p:origin x="117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6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8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0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4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0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46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39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7095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7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3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14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4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6C48-4965-A645-865E-3EC32C01B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Drivers of Natural Gas Prices In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7F27D-D30F-C642-9B18-BE86622FE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670" y="4468030"/>
            <a:ext cx="5918454" cy="1811745"/>
          </a:xfrm>
        </p:spPr>
        <p:txBody>
          <a:bodyPr>
            <a:normAutofit/>
          </a:bodyPr>
          <a:lstStyle/>
          <a:p>
            <a:r>
              <a:rPr lang="en-US" u="sng" dirty="0"/>
              <a:t>Group Members: </a:t>
            </a:r>
          </a:p>
          <a:p>
            <a:r>
              <a:rPr lang="en-US" dirty="0"/>
              <a:t>Wilson </a:t>
            </a:r>
            <a:r>
              <a:rPr lang="en-US" dirty="0" err="1"/>
              <a:t>Aliaga</a:t>
            </a:r>
            <a:endParaRPr lang="en-US" dirty="0"/>
          </a:p>
          <a:p>
            <a:r>
              <a:rPr lang="en-US" dirty="0"/>
              <a:t>Carlton Lewis </a:t>
            </a:r>
          </a:p>
          <a:p>
            <a:r>
              <a:rPr lang="en-US" dirty="0" err="1"/>
              <a:t>Velmarini</a:t>
            </a:r>
            <a:r>
              <a:rPr lang="en-US" dirty="0"/>
              <a:t> Vasquez</a:t>
            </a:r>
          </a:p>
        </p:txBody>
      </p:sp>
    </p:spTree>
    <p:extLst>
      <p:ext uri="{BB962C8B-B14F-4D97-AF65-F5344CB8AC3E}">
        <p14:creationId xmlns:p14="http://schemas.microsoft.com/office/powerpoint/2010/main" val="1844909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EF21-F4F7-6240-B6A1-94348AE7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E8D2-4E82-8B49-9553-B9F299015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exploration and cleanup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50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D12ED-EF4E-474F-A011-2D70B0EC3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370" y="735621"/>
            <a:ext cx="6629400" cy="552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97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5C0CC2-1401-1741-AA4E-7F312C7AE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294"/>
            <a:ext cx="9144000" cy="632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05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D1EB7-01AC-4F05-8F5D-66ADB6A50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577"/>
            <a:ext cx="9144000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DE9231-6CAD-431D-81D2-B5804C765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1916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12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36D04-BAFD-435B-B3AD-56EF503BB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7" t="5877" r="8824"/>
          <a:stretch/>
        </p:blipFill>
        <p:spPr>
          <a:xfrm>
            <a:off x="1" y="1687606"/>
            <a:ext cx="9144000" cy="343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85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4CD3-0529-3B4F-9C7B-502FB079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DE778-67DC-C144-B450-1F1CF2120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should include a numerical summary as well as visualizations of that summary.</a:t>
            </a:r>
          </a:p>
        </p:txBody>
      </p:sp>
    </p:spTree>
    <p:extLst>
      <p:ext uri="{BB962C8B-B14F-4D97-AF65-F5344CB8AC3E}">
        <p14:creationId xmlns:p14="http://schemas.microsoft.com/office/powerpoint/2010/main" val="307959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664A-6B8C-7644-AEDF-C947F293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implications</a:t>
            </a:r>
            <a:r>
              <a:rPr lang="en-US" dirty="0"/>
              <a:t> of the </a:t>
            </a:r>
            <a:r>
              <a:rPr lang="en-US" b="1" dirty="0"/>
              <a:t>findings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C8B08-668D-DB48-8528-19F16D7B4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where you get to have an open-ended discussion about what your findings "mean".</a:t>
            </a:r>
          </a:p>
        </p:txBody>
      </p:sp>
    </p:spTree>
    <p:extLst>
      <p:ext uri="{BB962C8B-B14F-4D97-AF65-F5344CB8AC3E}">
        <p14:creationId xmlns:p14="http://schemas.microsoft.com/office/powerpoint/2010/main" val="1974443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B11B-3EFB-254D-80E2-3343DA5D8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</p:spPr>
        <p:txBody>
          <a:bodyPr/>
          <a:lstStyle/>
          <a:p>
            <a:r>
              <a:rPr lang="en-US" dirty="0"/>
              <a:t>Project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501C-FD28-2842-B5AE-684DE4440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60044"/>
            <a:ext cx="7772400" cy="4050792"/>
          </a:xfrm>
        </p:spPr>
        <p:txBody>
          <a:bodyPr/>
          <a:lstStyle/>
          <a:p>
            <a:pPr fontAlgn="ctr"/>
            <a:r>
              <a:rPr lang="en-US" b="1" u="sng" dirty="0"/>
              <a:t>Supply Drivers questions: </a:t>
            </a:r>
            <a:endParaRPr lang="en-US" b="1" dirty="0"/>
          </a:p>
          <a:p>
            <a:pPr lvl="1" fontAlgn="ctr"/>
            <a:r>
              <a:rPr lang="en-US" dirty="0"/>
              <a:t>How does production vary over time in different counties with natural gas reserves?</a:t>
            </a:r>
          </a:p>
          <a:p>
            <a:pPr lvl="1" fontAlgn="ctr"/>
            <a:r>
              <a:rPr lang="en-US" dirty="0"/>
              <a:t>How does storage change over time based on the facilities (e.g. pipelines) available in the regions with natural gas reserves? </a:t>
            </a:r>
          </a:p>
          <a:p>
            <a:pPr lvl="1" fontAlgn="ctr"/>
            <a:r>
              <a:rPr lang="en-US" dirty="0"/>
              <a:t>How does imported gas contribute to the supply over time? </a:t>
            </a:r>
          </a:p>
          <a:p>
            <a:pPr marL="274320" lvl="1" indent="0" fontAlgn="ctr">
              <a:buNone/>
            </a:pPr>
            <a:endParaRPr lang="en-US" dirty="0"/>
          </a:p>
          <a:p>
            <a:pPr fontAlgn="ctr"/>
            <a:r>
              <a:rPr lang="en-US" b="1" u="sng" dirty="0"/>
              <a:t>Demand Drivers questions: </a:t>
            </a:r>
            <a:endParaRPr lang="en-US" b="1" dirty="0"/>
          </a:p>
          <a:p>
            <a:pPr lvl="1" fontAlgn="ctr"/>
            <a:r>
              <a:rPr lang="en-US" dirty="0"/>
              <a:t>How do temperature changes affect gas demand? </a:t>
            </a:r>
          </a:p>
          <a:p>
            <a:pPr lvl="1" fontAlgn="ctr"/>
            <a:r>
              <a:rPr lang="en-US" dirty="0"/>
              <a:t>How does economic growth influence gas consumption? </a:t>
            </a:r>
          </a:p>
          <a:p>
            <a:pPr marL="274320" lvl="1" indent="0" fontAlgn="ctr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89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98B0D-164E-5B4F-A6C0-44B4628B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2D7D1-BE1E-2749-A714-4B2907450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U.S. Energy Information Administration (EIA) </a:t>
            </a:r>
          </a:p>
          <a:p>
            <a:r>
              <a:rPr lang="en-US" dirty="0"/>
              <a:t>World Weather </a:t>
            </a:r>
          </a:p>
          <a:p>
            <a:r>
              <a:rPr lang="en-US" dirty="0"/>
              <a:t>Federal Reserve Economic Data (FRED)</a:t>
            </a:r>
          </a:p>
          <a:p>
            <a:r>
              <a:rPr lang="en-US" dirty="0"/>
              <a:t>U.S. Census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55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4D1A4-8605-D647-B911-80965013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716F5-D922-9244-920E-062ECBAE1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 fontAlgn="ctr"/>
            <a:r>
              <a:rPr lang="en-US" u="sng" dirty="0"/>
              <a:t>Demand</a:t>
            </a:r>
            <a:endParaRPr lang="en-US" dirty="0"/>
          </a:p>
          <a:p>
            <a:pPr lvl="1" fontAlgn="ctr"/>
            <a:r>
              <a:rPr lang="en-US" dirty="0"/>
              <a:t>Obtain and analyze the following data: </a:t>
            </a:r>
          </a:p>
          <a:p>
            <a:pPr lvl="2" fontAlgn="ctr"/>
            <a:r>
              <a:rPr lang="en-US" dirty="0"/>
              <a:t>Residential consumption over time </a:t>
            </a:r>
          </a:p>
          <a:p>
            <a:pPr lvl="2" fontAlgn="ctr"/>
            <a:r>
              <a:rPr lang="en-US" dirty="0"/>
              <a:t>Industrial consumption over time </a:t>
            </a:r>
          </a:p>
          <a:p>
            <a:pPr lvl="2" fontAlgn="ctr"/>
            <a:r>
              <a:rPr lang="en-US" dirty="0"/>
              <a:t>Commercial consumption over time </a:t>
            </a:r>
          </a:p>
          <a:p>
            <a:pPr lvl="2" fontAlgn="ctr"/>
            <a:r>
              <a:rPr lang="en-US" dirty="0"/>
              <a:t>Exports over time </a:t>
            </a:r>
          </a:p>
          <a:p>
            <a:pPr lvl="0" fontAlgn="ctr"/>
            <a:r>
              <a:rPr lang="en-US" u="sng" dirty="0"/>
              <a:t>Supply</a:t>
            </a:r>
            <a:endParaRPr lang="en-US" dirty="0"/>
          </a:p>
          <a:p>
            <a:pPr lvl="1" fontAlgn="ctr"/>
            <a:r>
              <a:rPr lang="en-US" dirty="0"/>
              <a:t>Obtain and analyze the following data: </a:t>
            </a:r>
          </a:p>
          <a:p>
            <a:pPr lvl="2" fontAlgn="ctr"/>
            <a:r>
              <a:rPr lang="en-US" dirty="0"/>
              <a:t>Production over time </a:t>
            </a:r>
          </a:p>
          <a:p>
            <a:pPr lvl="2" fontAlgn="ctr"/>
            <a:r>
              <a:rPr lang="en-US" dirty="0"/>
              <a:t>Reserve changes over time </a:t>
            </a:r>
          </a:p>
          <a:p>
            <a:pPr lvl="2" fontAlgn="ctr"/>
            <a:r>
              <a:rPr lang="en-US" dirty="0"/>
              <a:t>Capacity and storage use of each state of the country overtime, and the create a time dependent Google Heat Map </a:t>
            </a:r>
          </a:p>
          <a:p>
            <a:pPr lvl="2" fontAlgn="ctr"/>
            <a:r>
              <a:rPr lang="en-US" dirty="0"/>
              <a:t>Imports over time </a:t>
            </a:r>
          </a:p>
          <a:p>
            <a:pPr lvl="2" fontAlgn="ctr"/>
            <a:r>
              <a:rPr lang="en-US" dirty="0"/>
              <a:t>Pipelines and liquid natural gas (LNG) terminals</a:t>
            </a:r>
          </a:p>
        </p:txBody>
      </p:sp>
    </p:spTree>
    <p:extLst>
      <p:ext uri="{BB962C8B-B14F-4D97-AF65-F5344CB8AC3E}">
        <p14:creationId xmlns:p14="http://schemas.microsoft.com/office/powerpoint/2010/main" val="3963199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2558-3C46-6F41-A5F3-FBD7E89F6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43215"/>
            <a:ext cx="7772400" cy="1609344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22C81CA-2A46-EC48-A0C4-957F2A1F1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0625341"/>
              </p:ext>
            </p:extLst>
          </p:nvPr>
        </p:nvGraphicFramePr>
        <p:xfrm>
          <a:off x="605119" y="1536551"/>
          <a:ext cx="7167281" cy="4116891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438416">
                  <a:extLst>
                    <a:ext uri="{9D8B030D-6E8A-4147-A177-3AD203B41FA5}">
                      <a16:colId xmlns:a16="http://schemas.microsoft.com/office/drawing/2014/main" val="1417613626"/>
                    </a:ext>
                  </a:extLst>
                </a:gridCol>
                <a:gridCol w="1492442">
                  <a:extLst>
                    <a:ext uri="{9D8B030D-6E8A-4147-A177-3AD203B41FA5}">
                      <a16:colId xmlns:a16="http://schemas.microsoft.com/office/drawing/2014/main" val="2554373204"/>
                    </a:ext>
                  </a:extLst>
                </a:gridCol>
                <a:gridCol w="1421591">
                  <a:extLst>
                    <a:ext uri="{9D8B030D-6E8A-4147-A177-3AD203B41FA5}">
                      <a16:colId xmlns:a16="http://schemas.microsoft.com/office/drawing/2014/main" val="2090009188"/>
                    </a:ext>
                  </a:extLst>
                </a:gridCol>
                <a:gridCol w="2814832">
                  <a:extLst>
                    <a:ext uri="{9D8B030D-6E8A-4147-A177-3AD203B41FA5}">
                      <a16:colId xmlns:a16="http://schemas.microsoft.com/office/drawing/2014/main" val="3307704898"/>
                    </a:ext>
                  </a:extLst>
                </a:gridCol>
              </a:tblGrid>
              <a:tr h="36665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804837"/>
                  </a:ext>
                </a:extLst>
              </a:tr>
              <a:tr h="42313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Sources</a:t>
                      </a:r>
                    </a:p>
                  </a:txBody>
                  <a:tcPr anchor="ctr"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Extraction </a:t>
                      </a:r>
                    </a:p>
                  </a:txBody>
                  <a:tcPr anchor="ctr"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Cleaning </a:t>
                      </a:r>
                    </a:p>
                  </a:txBody>
                  <a:tcPr anchor="ctr"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Analysis Methods </a:t>
                      </a:r>
                    </a:p>
                  </a:txBody>
                  <a:tcPr anchor="ctr"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119294"/>
                  </a:ext>
                </a:extLst>
              </a:tr>
              <a:tr h="59555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API Key</a:t>
                      </a:r>
                    </a:p>
                    <a:p>
                      <a:r>
                        <a:rPr lang="en-US" sz="1400" dirty="0"/>
                        <a:t>JSON</a:t>
                      </a:r>
                    </a:p>
                    <a:p>
                      <a:r>
                        <a:rPr lang="en-US" sz="1400" dirty="0"/>
                        <a:t>Excel Files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Excel files conversion into Pandas Data 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936948"/>
                  </a:ext>
                </a:extLst>
              </a:tr>
              <a:tr h="59555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World Weather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257672"/>
                  </a:ext>
                </a:extLst>
              </a:tr>
              <a:tr h="59555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Google Maps Platform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223409"/>
                  </a:ext>
                </a:extLst>
              </a:tr>
              <a:tr h="59555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821619"/>
                  </a:ext>
                </a:extLst>
              </a:tr>
              <a:tr h="59555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Census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571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385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F610B-BB73-4BD6-880D-393BD4034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561D30-092F-46FD-935F-59E9FAEFF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8116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92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726D0E-332C-5C4D-B39C-D5DADE18F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230447"/>
            <a:ext cx="8498541" cy="31716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781582-B67B-BC47-BAD9-7A4C9F854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05" y="3559987"/>
            <a:ext cx="6871448" cy="314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07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C83D4F-2A70-934B-82CC-CF56748D6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444"/>
            <a:ext cx="9144000" cy="34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20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D7F3BC-4E03-794B-A719-942D07685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747"/>
            <a:ext cx="9144000" cy="37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345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{87EADF78-11F2-DC47-AAD7-BA780763483B}tf10001070</Template>
  <TotalTime>946</TotalTime>
  <Words>257</Words>
  <Application>Microsoft Office PowerPoint</Application>
  <PresentationFormat>On-screen Show (4:3)</PresentationFormat>
  <Paragraphs>53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Rockwell</vt:lpstr>
      <vt:lpstr>Rockwell Condensed</vt:lpstr>
      <vt:lpstr>Rockwell Extra Bold</vt:lpstr>
      <vt:lpstr>Wingdings</vt:lpstr>
      <vt:lpstr>Wood Type</vt:lpstr>
      <vt:lpstr>Drivers of Natural Gas Prices In The United States</vt:lpstr>
      <vt:lpstr>Project Questions</vt:lpstr>
      <vt:lpstr>Data Set Sources </vt:lpstr>
      <vt:lpstr>Data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Process</vt:lpstr>
      <vt:lpstr>PowerPoint Presentation</vt:lpstr>
      <vt:lpstr>PowerPoint Presentation</vt:lpstr>
      <vt:lpstr>PowerPoint Presentation</vt:lpstr>
      <vt:lpstr>PowerPoint Presentation</vt:lpstr>
      <vt:lpstr>conclusions</vt:lpstr>
      <vt:lpstr>implications of the 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Drivers of Natural Gas Prices In The United States</dc:title>
  <dc:creator>Velmarini Vasquez</dc:creator>
  <cp:lastModifiedBy>Carlton Lewis</cp:lastModifiedBy>
  <cp:revision>42</cp:revision>
  <dcterms:created xsi:type="dcterms:W3CDTF">2019-03-27T20:14:37Z</dcterms:created>
  <dcterms:modified xsi:type="dcterms:W3CDTF">2019-03-29T02:49:29Z</dcterms:modified>
</cp:coreProperties>
</file>